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18"/>
  </p:handoutMasterIdLst>
  <p:sldIdLst>
    <p:sldId id="256" r:id="rId3"/>
    <p:sldId id="261" r:id="rId5"/>
    <p:sldId id="263" r:id="rId6"/>
    <p:sldId id="265" r:id="rId7"/>
    <p:sldId id="262" r:id="rId8"/>
    <p:sldId id="269" r:id="rId9"/>
    <p:sldId id="281" r:id="rId10"/>
    <p:sldId id="282" r:id="rId11"/>
    <p:sldId id="283" r:id="rId12"/>
    <p:sldId id="272" r:id="rId13"/>
    <p:sldId id="284" r:id="rId14"/>
    <p:sldId id="285" r:id="rId15"/>
    <p:sldId id="277" r:id="rId16"/>
    <p:sldId id="279" r:id="rId17"/>
  </p:sldIdLst>
  <p:sldSz cx="12192000" cy="6858000"/>
  <p:notesSz cx="6858000" cy="9144000"/>
  <p:defaultTextStyle>
    <a:defPPr rtl="0">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3707" autoAdjust="0"/>
  </p:normalViewPr>
  <p:slideViewPr>
    <p:cSldViewPr snapToGrid="0">
      <p:cViewPr varScale="1">
        <p:scale>
          <a:sx n="63" d="100"/>
          <a:sy n="63" d="100"/>
        </p:scale>
        <p:origin x="804" y="52"/>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cxnSp>
        <p:nvCxnSpPr>
          <p:cNvPr id="8" name="直接连接符​​ 7"/>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endParaRPr lang="zh-CN" altLang="en-US" noProof="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endParaRPr lang="zh-CN" altLang="en-US" noProof="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endParaRPr lang="zh-CN" altLang="en-US" noProof="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endParaRPr lang="zh-CN" altLang="en-US" noProof="0" dirty="0"/>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anose="020B0503020204020204"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20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6pPr>
      <a:lvl7pPr marL="189992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7pPr>
      <a:lvl8pPr marL="220027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8pPr>
      <a:lvl9pPr marL="249999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rtlCol="0">
            <a:normAutofit/>
          </a:bodyPr>
          <a:lstStyle/>
          <a:p>
            <a:pPr rtl="0"/>
            <a:r>
              <a:rPr lang="en-US" altLang="en-GB" dirty="0">
                <a:latin typeface="Microsoft YaHei UI" panose="020B0503020204020204" pitchFamily="34" charset="-122"/>
                <a:ea typeface="Microsoft YaHei UI" panose="020B0503020204020204" pitchFamily="34" charset="-122"/>
              </a:rPr>
              <a:t>1</a:t>
            </a:r>
            <a:r>
              <a:rPr lang="en-GB" altLang="zh-CN" dirty="0">
                <a:latin typeface="Microsoft YaHei UI" panose="020B0503020204020204" pitchFamily="34" charset="-122"/>
                <a:ea typeface="Microsoft YaHei UI" panose="020B0503020204020204" pitchFamily="34" charset="-122"/>
              </a:rPr>
              <a:t>. </a:t>
            </a:r>
            <a:r>
              <a:rPr lang="zh-CN" altLang="en-US" u="sng" dirty="0">
                <a:latin typeface="Microsoft YaHei UI" panose="020B0503020204020204" pitchFamily="34" charset="-122"/>
                <a:ea typeface="Microsoft YaHei UI" panose="020B0503020204020204" pitchFamily="34" charset="-122"/>
              </a:rPr>
              <a:t>追根溯源说语言</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1.5</a:t>
            </a:r>
            <a:r>
              <a:rPr lang="zh-CN" altLang="en-US" dirty="0"/>
              <a:t> 语言起源假说有了哪些发现？</a:t>
            </a:r>
            <a:endParaRPr lang="zh-CN" altLang="en-US" dirty="0"/>
          </a:p>
        </p:txBody>
      </p:sp>
      <p:pic>
        <p:nvPicPr>
          <p:cNvPr id="7" name="图片 6"/>
          <p:cNvPicPr>
            <a:picLocks noChangeAspect="1"/>
          </p:cNvPicPr>
          <p:nvPr/>
        </p:nvPicPr>
        <p:blipFill>
          <a:blip r:embed="rId1"/>
          <a:stretch>
            <a:fillRect/>
          </a:stretch>
        </p:blipFill>
        <p:spPr>
          <a:xfrm>
            <a:off x="10802041" y="465807"/>
            <a:ext cx="914479" cy="914479"/>
          </a:xfrm>
          <a:prstGeom prst="rect">
            <a:avLst/>
          </a:prstGeom>
        </p:spPr>
      </p:pic>
      <p:sp>
        <p:nvSpPr>
          <p:cNvPr id="8" name="内容占位符 7"/>
          <p:cNvSpPr>
            <a:spLocks noGrp="1"/>
          </p:cNvSpPr>
          <p:nvPr>
            <p:ph idx="1"/>
          </p:nvPr>
        </p:nvSpPr>
        <p:spPr>
          <a:xfrm>
            <a:off x="741680" y="1416293"/>
            <a:ext cx="10708640" cy="5075947"/>
          </a:xfrm>
        </p:spPr>
        <p:txBody>
          <a:bodyPr>
            <a:noAutofit/>
          </a:bodyPr>
          <a:lstStyle/>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19世纪初，在语言学家收集并掌握了大量的世界语言标本的基础上，历史比较语言学兴起，主要致力于印欧语的历史比较。但自此以后，还发展形成了其他的语系，如汉藏语系，含·闪语系等。随着一个个独立语系的建立，语言学家又着眼于语系之间的比较研究，形成了诺斯特拉语和欧亚超语系的语言集团。</a:t>
            </a:r>
            <a:endParaRPr sz="2400" dirty="0"/>
          </a:p>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endParaRPr sz="2400" dirty="0">
              <a:latin typeface="Times New Roman" panose="02020603050405020304" charset="0"/>
            </a:endParaRPr>
          </a:p>
          <a:p>
            <a:pPr marL="45720" indent="0" algn="just" fontAlgn="auto">
              <a:lnSpc>
                <a:spcPct val="150000"/>
              </a:lnSpc>
              <a:spcBef>
                <a:spcPts val="0"/>
              </a:spcBef>
              <a:buNone/>
            </a:pPr>
            <a:r>
              <a:rPr sz="2400" dirty="0">
                <a:latin typeface="Times New Roman" panose="02020603050405020304" charset="0"/>
              </a:rPr>
              <a:t>●</a:t>
            </a:r>
            <a:r>
              <a:rPr lang="en-US" sz="2400" dirty="0">
                <a:latin typeface="Times New Roman" panose="02020603050405020304" charset="0"/>
              </a:rPr>
              <a:t> </a:t>
            </a:r>
            <a:r>
              <a:rPr lang="en-US" sz="2400" b="1" dirty="0">
                <a:latin typeface="Times New Roman" panose="02020603050405020304" charset="0"/>
              </a:rPr>
              <a:t>印欧语系</a:t>
            </a:r>
            <a:endParaRPr lang="en-US" sz="2400" b="1" dirty="0">
              <a:latin typeface="Times New Roman" panose="02020603050405020304" charset="0"/>
            </a:endParaRPr>
          </a:p>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1786年威廉·琼斯宣称梵语与拉丁语、希腊语和日耳曼语具有历史亲缘关系。这一论断掀起了梵语热，也把梵语资料运用到语言的比较中。顺着琼斯的思路，学者们苦苦研究，建立了印欧语系</a:t>
            </a:r>
            <a:r>
              <a:rPr lang="zh-CN" sz="2400" dirty="0"/>
              <a:t>，并分出许多语族和语支。</a:t>
            </a:r>
            <a:endParaRPr lang="zh-CN"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1.5</a:t>
            </a:r>
            <a:r>
              <a:rPr lang="zh-CN" altLang="en-US" dirty="0"/>
              <a:t> 语言起源假说有了哪些发现？</a:t>
            </a:r>
            <a:endParaRPr lang="zh-CN" altLang="en-US" dirty="0"/>
          </a:p>
        </p:txBody>
      </p:sp>
      <p:pic>
        <p:nvPicPr>
          <p:cNvPr id="7" name="图片 6"/>
          <p:cNvPicPr>
            <a:picLocks noChangeAspect="1"/>
          </p:cNvPicPr>
          <p:nvPr/>
        </p:nvPicPr>
        <p:blipFill>
          <a:blip r:embed="rId1"/>
          <a:stretch>
            <a:fillRect/>
          </a:stretch>
        </p:blipFill>
        <p:spPr>
          <a:xfrm>
            <a:off x="10802041" y="465807"/>
            <a:ext cx="914479" cy="914479"/>
          </a:xfrm>
          <a:prstGeom prst="rect">
            <a:avLst/>
          </a:prstGeom>
        </p:spPr>
      </p:pic>
      <p:sp>
        <p:nvSpPr>
          <p:cNvPr id="8" name="内容占位符 7"/>
          <p:cNvSpPr>
            <a:spLocks noGrp="1"/>
          </p:cNvSpPr>
          <p:nvPr>
            <p:ph idx="1"/>
          </p:nvPr>
        </p:nvSpPr>
        <p:spPr>
          <a:xfrm>
            <a:off x="741680" y="1416293"/>
            <a:ext cx="10708640" cy="5075947"/>
          </a:xfrm>
        </p:spPr>
        <p:txBody>
          <a:bodyPr>
            <a:noAutofit/>
          </a:bodyPr>
          <a:lstStyle/>
          <a:p>
            <a:pPr marL="45720" indent="0" algn="just" fontAlgn="auto">
              <a:lnSpc>
                <a:spcPct val="150000"/>
              </a:lnSpc>
              <a:spcBef>
                <a:spcPts val="0"/>
              </a:spcBef>
              <a:buNone/>
            </a:pPr>
            <a:r>
              <a:rPr sz="2400" dirty="0">
                <a:latin typeface="Times New Roman" panose="02020603050405020304" charset="0"/>
              </a:rPr>
              <a:t>●</a:t>
            </a:r>
            <a:r>
              <a:rPr lang="en-US" sz="2400" dirty="0">
                <a:latin typeface="Times New Roman" panose="02020603050405020304" charset="0"/>
              </a:rPr>
              <a:t> </a:t>
            </a:r>
            <a:r>
              <a:rPr lang="en-US" sz="2400" b="1" dirty="0">
                <a:latin typeface="Times New Roman" panose="02020603050405020304" charset="0"/>
              </a:rPr>
              <a:t>汉藏语系</a:t>
            </a:r>
            <a:endParaRPr lang="en-US" sz="2400" b="1" dirty="0">
              <a:latin typeface="Times New Roman" panose="02020603050405020304" charset="0"/>
            </a:endParaRPr>
          </a:p>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根据核心同源词素数量进行的聚类分析，陈保亚和何方（2004）提出汉藏语系包括汉语、苗瑶语、藏缅语三个语族，共计约250种语言，主要分布在亚洲各地。林玉山（2009:89-90）详细论述了每个语族的情况。此外，在林玉山的分类中，汉藏语系还包括了泰语族、越南语和爱斯提亚克语</a:t>
            </a:r>
            <a:r>
              <a:rPr lang="zh-CN" sz="2400" dirty="0"/>
              <a:t>。</a:t>
            </a:r>
            <a:endParaRPr lang="zh-CN" sz="2400" dirty="0"/>
          </a:p>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endParaRPr lang="zh-CN" sz="2400" dirty="0"/>
          </a:p>
          <a:p>
            <a:pPr marL="45720" indent="0" algn="just" fontAlgn="auto">
              <a:lnSpc>
                <a:spcPct val="150000"/>
              </a:lnSpc>
              <a:spcBef>
                <a:spcPts val="0"/>
              </a:spcBef>
              <a:buNone/>
            </a:pPr>
            <a:r>
              <a:rPr sz="2400" dirty="0">
                <a:latin typeface="Times New Roman" panose="02020603050405020304" charset="0"/>
                <a:sym typeface="+mn-ea"/>
              </a:rPr>
              <a:t>●</a:t>
            </a:r>
            <a:r>
              <a:rPr lang="en-US" sz="2400" dirty="0">
                <a:latin typeface="Times New Roman" panose="02020603050405020304" charset="0"/>
                <a:sym typeface="+mn-ea"/>
              </a:rPr>
              <a:t> </a:t>
            </a:r>
            <a:r>
              <a:rPr lang="en-US" sz="2400" b="1" dirty="0">
                <a:latin typeface="Times New Roman" panose="02020603050405020304" charset="0"/>
                <a:sym typeface="+mn-ea"/>
              </a:rPr>
              <a:t>含·闪语系</a:t>
            </a:r>
            <a:endParaRPr lang="en-US" sz="2400" b="1" dirty="0">
              <a:latin typeface="Times New Roman" panose="02020603050405020304" charset="0"/>
              <a:sym typeface="+mn-ea"/>
            </a:endParaRPr>
          </a:p>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sz="2400" dirty="0"/>
              <a:t>含·闪语系包括含语族和闪语族。含语族有三个语支：埃及语、柏柏语和库希特语。闪语族分为东、西、南三支语系。</a:t>
            </a:r>
            <a:endParaRPr lang="zh-CN"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1.5</a:t>
            </a:r>
            <a:r>
              <a:rPr lang="zh-CN" altLang="en-US" dirty="0"/>
              <a:t> 语言起源假说有了哪些发现？</a:t>
            </a:r>
            <a:endParaRPr lang="zh-CN" altLang="en-US" dirty="0"/>
          </a:p>
        </p:txBody>
      </p:sp>
      <p:pic>
        <p:nvPicPr>
          <p:cNvPr id="7" name="图片 6"/>
          <p:cNvPicPr>
            <a:picLocks noChangeAspect="1"/>
          </p:cNvPicPr>
          <p:nvPr/>
        </p:nvPicPr>
        <p:blipFill>
          <a:blip r:embed="rId1"/>
          <a:stretch>
            <a:fillRect/>
          </a:stretch>
        </p:blipFill>
        <p:spPr>
          <a:xfrm>
            <a:off x="10802041" y="465807"/>
            <a:ext cx="914479" cy="914479"/>
          </a:xfrm>
          <a:prstGeom prst="rect">
            <a:avLst/>
          </a:prstGeom>
        </p:spPr>
      </p:pic>
      <p:sp>
        <p:nvSpPr>
          <p:cNvPr id="8" name="内容占位符 7"/>
          <p:cNvSpPr>
            <a:spLocks noGrp="1"/>
          </p:cNvSpPr>
          <p:nvPr>
            <p:ph idx="1"/>
          </p:nvPr>
        </p:nvSpPr>
        <p:spPr>
          <a:xfrm>
            <a:off x="741680" y="1416293"/>
            <a:ext cx="10708640" cy="5075947"/>
          </a:xfrm>
        </p:spPr>
        <p:txBody>
          <a:bodyPr>
            <a:noAutofit/>
          </a:bodyPr>
          <a:lstStyle/>
          <a:p>
            <a:pPr marL="45720" indent="0" algn="just" fontAlgn="auto">
              <a:lnSpc>
                <a:spcPct val="150000"/>
              </a:lnSpc>
              <a:spcBef>
                <a:spcPts val="0"/>
              </a:spcBef>
              <a:buNone/>
            </a:pPr>
            <a:r>
              <a:rPr sz="2400" dirty="0">
                <a:latin typeface="Times New Roman" panose="02020603050405020304" charset="0"/>
              </a:rPr>
              <a:t>●</a:t>
            </a:r>
            <a:r>
              <a:rPr lang="en-US" sz="2400" dirty="0">
                <a:latin typeface="Times New Roman" panose="02020603050405020304" charset="0"/>
              </a:rPr>
              <a:t> </a:t>
            </a:r>
            <a:r>
              <a:rPr lang="en-US" sz="2400" b="1" dirty="0">
                <a:latin typeface="Times New Roman" panose="02020603050405020304" charset="0"/>
              </a:rPr>
              <a:t>超语系语言集团</a:t>
            </a:r>
            <a:endParaRPr lang="en-US" sz="2400" b="1" dirty="0">
              <a:latin typeface="Times New Roman" panose="02020603050405020304" charset="0"/>
            </a:endParaRPr>
          </a:p>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 19世纪50年代，研究者们越来越关注语系之间的亲缘关系。苏联学者Illich-Svitych认为印欧语系和另外的五种语系之间存在亲缘关系，并且可一直追溯到石器时代。因此，他把这些语系整合起来称为“超大语系”</a:t>
            </a:r>
            <a:r>
              <a:rPr lang="en-US" sz="2400" dirty="0"/>
              <a:t>——诺斯特拉语</a:t>
            </a:r>
            <a:r>
              <a:rPr lang="zh-CN" sz="2400" dirty="0"/>
              <a:t>。80年代，约瑟夫·格林伯格修正了诺斯特拉理论。</a:t>
            </a:r>
            <a:endParaRPr lang="zh-CN" sz="2400" dirty="0"/>
          </a:p>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endParaRPr lang="zh-CN" sz="2400" dirty="0"/>
          </a:p>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sz="2400" dirty="0"/>
              <a:t>除以上提到的语系外，还有许多其他的语系，如伊伯利·高加索语系、南亚语系、南印度语系班图语系和非洲诸语系等。</a:t>
            </a:r>
            <a:endParaRPr lang="zh-CN"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1.6</a:t>
            </a:r>
            <a:r>
              <a:rPr lang="zh-CN" altLang="en-US" dirty="0"/>
              <a:t> </a:t>
            </a:r>
            <a:r>
              <a:rPr lang="zh-CN" altLang="en-US" dirty="0">
                <a:latin typeface="Microsoft YaHei UI" panose="020B0503020204020204" pitchFamily="34" charset="-122"/>
                <a:ea typeface="Microsoft YaHei UI" panose="020B0503020204020204" pitchFamily="34" charset="-122"/>
              </a:rPr>
              <a:t>结语</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822960" y="1402080"/>
            <a:ext cx="10546080" cy="5059680"/>
          </a:xfrm>
        </p:spPr>
        <p:txBody>
          <a:bodyPr>
            <a:normAutofit/>
          </a:bodyPr>
          <a:lstStyle/>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世界上现存语言上千种，要找到哪怕是其中几种语言的共同来源都很困难，更不用说是如此众多的语言，因此语言的寻根之旅无比艰辛。但在寻找人类共同母语时，语言学家有一个大致的方向。通过比较确认亲缘关系，建立了许多语系，然后划分相对完整的谱系结构。越来越多的学者关注各大语系之间的关系，认为语系之间有更加遥远的亲缘关系，从而在寻找人类原始母语的道路上大步向前。但是，我们都要时刻注意，不管是一源论还是多源论，都是属于假说性的猜想，需要充分而又确凿的证据来证实。这可不像是小蝌蚪找妈妈那样简单明了。</a:t>
            </a:r>
            <a:endParaRPr lang="zh-CN" altLang="en-US" sz="2400" dirty="0"/>
          </a:p>
        </p:txBody>
      </p:sp>
      <p:pic>
        <p:nvPicPr>
          <p:cNvPr id="4" name="图形 3" descr="铅笔"/>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720926" y="439703"/>
            <a:ext cx="767542" cy="76754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endParaRPr lang="zh-CN" altLang="en-US" dirty="0">
              <a:latin typeface="Microsoft YaHei UI" panose="020B0503020204020204" pitchFamily="34" charset="-122"/>
              <a:ea typeface="Microsoft YaHei UI" panose="020B0503020204020204" pitchFamily="34" charset="-122"/>
            </a:endParaRPr>
          </a:p>
        </p:txBody>
      </p:sp>
      <p:graphicFrame>
        <p:nvGraphicFramePr>
          <p:cNvPr id="4" name="内容占位符 3"/>
          <p:cNvGraphicFramePr>
            <a:graphicFrameLocks noGrp="1"/>
          </p:cNvGraphicFramePr>
          <p:nvPr>
            <p:ph idx="1"/>
            <p:custDataLst>
              <p:tags r:id="rId1"/>
            </p:custDataLst>
          </p:nvPr>
        </p:nvGraphicFramePr>
        <p:xfrm>
          <a:off x="1159510" y="1600835"/>
          <a:ext cx="5369560" cy="4436745"/>
        </p:xfrm>
        <a:graphic>
          <a:graphicData uri="http://schemas.openxmlformats.org/drawingml/2006/table">
            <a:tbl>
              <a:tblPr firstRow="1" bandRow="1">
                <a:tableStyleId>{5C22544A-7EE6-4342-B048-85BDC9FD1C3A}</a:tableStyleId>
              </a:tblPr>
              <a:tblGrid>
                <a:gridCol w="5369560"/>
              </a:tblGrid>
              <a:tr h="472440">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en-US"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r h="3964305">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1</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.1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1</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.2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1</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追溯原始母语有哪些路径？</a:t>
                      </a:r>
                      <a:endParaRPr lang="zh-CN" altLang="en-US"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1</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追溯原始母语的方法有哪些？</a:t>
                      </a:r>
                      <a:endParaRPr lang="zh-CN" altLang="en-US"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1</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.5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语言起源假说有了哪些发现？</a:t>
                      </a:r>
                      <a:endParaRPr lang="zh-CN" altLang="en-US"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1</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a:t>
                      </a: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6</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 </a:t>
                      </a:r>
                      <a:r>
                        <a:rPr lang="zh-CN" altLang="en-GB" sz="20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altLang="en-GB"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bl>
          </a:graphicData>
        </a:graphic>
      </p:graphicFrame>
      <p:pic>
        <p:nvPicPr>
          <p:cNvPr id="3" name="图片 2"/>
          <p:cNvPicPr>
            <a:picLocks noChangeAspect="1"/>
          </p:cNvPicPr>
          <p:nvPr/>
        </p:nvPicPr>
        <p:blipFill>
          <a:blip r:embed="rId2"/>
          <a:stretch>
            <a:fillRect/>
          </a:stretch>
        </p:blipFill>
        <p:spPr>
          <a:xfrm>
            <a:off x="2560280" y="465807"/>
            <a:ext cx="914479" cy="914479"/>
          </a:xfrm>
          <a:prstGeom prst="rect">
            <a:avLst/>
          </a:prstGeom>
        </p:spPr>
      </p:pic>
      <p:pic>
        <p:nvPicPr>
          <p:cNvPr id="5" name="图片 4" descr="fc1f4134970a304e43c3d754dfc8a786c8175cbe"/>
          <p:cNvPicPr>
            <a:picLocks noChangeAspect="1"/>
          </p:cNvPicPr>
          <p:nvPr/>
        </p:nvPicPr>
        <p:blipFill>
          <a:blip r:embed="rId3"/>
          <a:stretch>
            <a:fillRect/>
          </a:stretch>
        </p:blipFill>
        <p:spPr>
          <a:xfrm>
            <a:off x="6936105" y="1620520"/>
            <a:ext cx="4408805" cy="441706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latin typeface="Microsoft YaHei UI" panose="020B0503020204020204" pitchFamily="34" charset="-122"/>
                <a:ea typeface="Microsoft YaHei UI" panose="020B0503020204020204" pitchFamily="34" charset="-122"/>
              </a:rPr>
              <a:t>1</a:t>
            </a:r>
            <a:r>
              <a:rPr lang="en-GB" altLang="zh-CN" dirty="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会议"/>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831719" y="374407"/>
            <a:ext cx="914400" cy="914400"/>
          </a:xfrm>
          <a:prstGeom prst="rect">
            <a:avLst/>
          </a:prstGeom>
        </p:spPr>
      </p:pic>
      <p:sp>
        <p:nvSpPr>
          <p:cNvPr id="8" name="内容占位符 7"/>
          <p:cNvSpPr>
            <a:spLocks noGrp="1"/>
          </p:cNvSpPr>
          <p:nvPr>
            <p:ph idx="1"/>
          </p:nvPr>
        </p:nvSpPr>
        <p:spPr>
          <a:xfrm>
            <a:off x="1084070" y="1380247"/>
            <a:ext cx="10058400" cy="5011906"/>
          </a:xfrm>
        </p:spPr>
        <p:txBody>
          <a:bodyPr>
            <a:noAutofit/>
          </a:bodyPr>
          <a:lstStyle/>
          <a:p>
            <a:pPr marL="45720" indent="508000" algn="just" fontAlgn="auto">
              <a:lnSpc>
                <a:spcPct val="150000"/>
              </a:lnSpc>
              <a:spcBef>
                <a:spcPts val="0"/>
              </a:spcBef>
              <a:buNone/>
              <a:extLst>
                <a:ext uri="{35155182-B16C-46BC-9424-99874614C6A1}">
                  <wpsdc:indentchars xmlns:wpsdc="http://www.wps.cn/officeDocument/2017/drawingmlCustomData" val="200" checksum="282533468"/>
                </a:ext>
              </a:extLst>
            </a:pPr>
            <a:r>
              <a:rPr sz="2000" dirty="0"/>
              <a:t>《圣经</a:t>
            </a:r>
            <a:r>
              <a:rPr lang="en-US" sz="2000" dirty="0"/>
              <a:t>·</a:t>
            </a:r>
            <a:r>
              <a:rPr sz="2000" dirty="0"/>
              <a:t>旧约·创世记》说，在大洪水之后，地球的生物再次复苏，有一些人“从东方来，他们在示拿地发现了一片平原，他们定居在那里。”那时，世界上所有人的口音言语都是一样的。他们商量说：“来吧，我们要作砖，把砖烧透了。”他们就拿砖当石头，又拿石漆当灰泥。他们说：“来吧，我们要建造一座城、一座通往天堂的高塔（即Babel Tower），塔的顶端一直通到天上去，为传扬我们的名，免得我们分散在大地上。”此举惊动了上帝，上帝来到人间要看看人类所建造的城和塔。上帝说：“看，他们成为一样的人民，都说一样的语言，他们如此齐心协力，统一强大。”心想：“如果人类真的修成宏伟的通天塔，那以后还有什么事干不成呢？一定得想办法阻止他们。”于是上帝就让他们说不同的语言，使人类相互之间不能沟通，建造通天高塔的计划因此失败，人类自此各散东西。“巴别塔”也因此得名，其中，“巴别”指的是“变乱”的意思。</a:t>
            </a:r>
            <a:endParaRPr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t>1</a:t>
            </a:r>
            <a:r>
              <a:rPr lang="en-GB" altLang="zh-CN" dirty="0"/>
              <a:t>.2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1143000" y="2057400"/>
            <a:ext cx="10195560" cy="4038600"/>
          </a:xfrm>
        </p:spPr>
        <p:txBody>
          <a:bodyPr/>
          <a:lstStyle/>
          <a:p>
            <a:pPr marL="502920" indent="-457200" algn="just" fontAlgn="auto">
              <a:lnSpc>
                <a:spcPct val="150000"/>
              </a:lnSpc>
              <a:buFont typeface="+mj-lt"/>
              <a:buAutoNum type="arabicParenR"/>
            </a:pPr>
            <a:r>
              <a:rPr lang="zh-CN" altLang="en-US" sz="2800" dirty="0"/>
              <a:t>究竟有没有一个共同的原始母语？</a:t>
            </a:r>
            <a:endParaRPr lang="zh-CN" altLang="en-US" sz="2800" dirty="0"/>
          </a:p>
          <a:p>
            <a:pPr marL="502920" indent="-457200" algn="just" fontAlgn="auto">
              <a:lnSpc>
                <a:spcPct val="150000"/>
              </a:lnSpc>
              <a:buFont typeface="+mj-lt"/>
              <a:buAutoNum type="arabicParenR"/>
            </a:pPr>
            <a:r>
              <a:rPr lang="zh-CN" altLang="en-US" sz="2800" dirty="0"/>
              <a:t>如果有，人类最初讲的是什么语言？</a:t>
            </a:r>
            <a:endParaRPr lang="zh-CN" altLang="en-US" sz="2800" dirty="0"/>
          </a:p>
          <a:p>
            <a:pPr marL="502920" indent="-457200" algn="just" fontAlgn="auto">
              <a:lnSpc>
                <a:spcPct val="150000"/>
              </a:lnSpc>
              <a:buFont typeface="+mj-lt"/>
              <a:buAutoNum type="arabicParenR"/>
            </a:pPr>
            <a:r>
              <a:rPr lang="zh-CN" altLang="en-US" sz="2800" dirty="0"/>
              <a:t>语言学家追溯原始母语都有哪些方法？</a:t>
            </a:r>
            <a:endParaRPr lang="zh-CN" altLang="en-US" sz="2800" dirty="0"/>
          </a:p>
          <a:p>
            <a:pPr marL="502920" indent="-457200" algn="just" fontAlgn="auto">
              <a:lnSpc>
                <a:spcPct val="150000"/>
              </a:lnSpc>
              <a:buFont typeface="+mj-lt"/>
              <a:buAutoNum type="arabicParenR"/>
            </a:pPr>
            <a:r>
              <a:rPr lang="zh-CN" altLang="en-US" sz="2800" dirty="0"/>
              <a:t>语言起源假说有哪些发现？</a:t>
            </a:r>
            <a:endParaRPr lang="zh-CN" altLang="en-US" sz="2800" dirty="0"/>
          </a:p>
        </p:txBody>
      </p:sp>
      <p:sp>
        <p:nvSpPr>
          <p:cNvPr id="3" name="思想气泡: 云 2"/>
          <p:cNvSpPr/>
          <p:nvPr/>
        </p:nvSpPr>
        <p:spPr>
          <a:xfrm>
            <a:off x="6720205" y="46482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t>1</a:t>
            </a:r>
            <a:r>
              <a:rPr lang="en-GB" altLang="zh-CN" dirty="0"/>
              <a:t>.3</a:t>
            </a:r>
            <a:r>
              <a:rPr lang="zh-CN" altLang="en-US" dirty="0"/>
              <a:t> 追溯原始母语有哪些路径？</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89074" y="465847"/>
            <a:ext cx="914400" cy="914400"/>
          </a:xfrm>
          <a:prstGeom prst="rect">
            <a:avLst/>
          </a:prstGeom>
        </p:spPr>
      </p:pic>
      <p:sp>
        <p:nvSpPr>
          <p:cNvPr id="6" name="内容占位符 5"/>
          <p:cNvSpPr>
            <a:spLocks noGrp="1"/>
          </p:cNvSpPr>
          <p:nvPr>
            <p:ph idx="1"/>
          </p:nvPr>
        </p:nvSpPr>
        <p:spPr>
          <a:xfrm>
            <a:off x="751840" y="1640354"/>
            <a:ext cx="10688320" cy="4715753"/>
          </a:xfrm>
        </p:spPr>
        <p:txBody>
          <a:bodyPr>
            <a:noAutofit/>
          </a:bodyPr>
          <a:lstStyle/>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en-GB" sz="2400" dirty="0"/>
              <a:t>在语言起源的问题上，主要有一源论和多源论。一源论认为世界上所有的语言都来自同一种语言，而多源论认为语言的起源不止一个。</a:t>
            </a:r>
            <a:endParaRPr lang="en-GB" sz="2400" dirty="0"/>
          </a:p>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en-GB" sz="2400" dirty="0"/>
              <a:t>从历史比较语言学的角度，语言的多源论是无法加以证明的，同时这种可能性也是无法加以否定的（王刚 1994）。多源论主要是由欧洲的语言学家提出的，由于欧洲学者惯有的偏见，他们中大多数人认为印欧语无亲属语言。</a:t>
            </a:r>
            <a:endParaRPr lang="en-GB" sz="2400" dirty="0"/>
          </a:p>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en-GB" sz="2400" dirty="0"/>
              <a:t>坚持语言一源论的研究者从考察语言之间的亲缘关系而建立起语言的语系分类, 又从探索语系之间的遥远亲缘关系而提出了各种超语系假说，然后通过对各超语系的比较而走到一源论。</a:t>
            </a:r>
            <a:endParaRPr lang="en-GB"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1.4</a:t>
            </a:r>
            <a:r>
              <a:rPr lang="zh-CN" altLang="en-US" dirty="0"/>
              <a:t> 追溯原始母语的方法有哪些？</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28446" y="343927"/>
            <a:ext cx="914400" cy="914400"/>
          </a:xfrm>
          <a:prstGeom prst="rect">
            <a:avLst/>
          </a:prstGeom>
        </p:spPr>
      </p:pic>
      <p:sp>
        <p:nvSpPr>
          <p:cNvPr id="6" name="内容占位符 5"/>
          <p:cNvSpPr>
            <a:spLocks noGrp="1"/>
          </p:cNvSpPr>
          <p:nvPr>
            <p:ph idx="1"/>
          </p:nvPr>
        </p:nvSpPr>
        <p:spPr>
          <a:xfrm>
            <a:off x="741680" y="1416293"/>
            <a:ext cx="10708640" cy="5075947"/>
          </a:xfrm>
        </p:spPr>
        <p:txBody>
          <a:bodyPr>
            <a:noAutofit/>
          </a:bodyPr>
          <a:lstStyle/>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不管是站在哪种立场上，学者都是采用相似的思路来立论和寻找论据，即在现存的语言中通过比较，确认语言间的亲缘关系，划分不同层次的谱系结构。</a:t>
            </a:r>
            <a:endParaRPr sz="2400" dirty="0"/>
          </a:p>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施莱歇尔将达尔文的生物进化论首次引入语言学，认为生物物种及其差异分类，如属、种、亚种等概念在语言学中也有相对应的表达，如语系、语族、语言、方言、次方言、土语和个人言语等。</a:t>
            </a:r>
            <a:endParaRPr sz="2400" dirty="0"/>
          </a:p>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施莱歇尔首先阐述谱系树论，提出印欧语系的谱系分类（Sampson 1980:18）。</a:t>
            </a:r>
            <a:endParaRPr sz="2400" dirty="0"/>
          </a:p>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而从语言学史来看，自19世纪历史比较语言学兴起以来，研究的主要领域是印欧语言的历史比较。</a:t>
            </a:r>
            <a:endParaRPr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1.4</a:t>
            </a:r>
            <a:r>
              <a:rPr lang="zh-CN" altLang="en-US" dirty="0"/>
              <a:t> 追溯原始母语的方法有哪些？</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28446" y="343927"/>
            <a:ext cx="914400" cy="914400"/>
          </a:xfrm>
          <a:prstGeom prst="rect">
            <a:avLst/>
          </a:prstGeom>
        </p:spPr>
      </p:pic>
      <p:sp>
        <p:nvSpPr>
          <p:cNvPr id="6" name="内容占位符 5"/>
          <p:cNvSpPr>
            <a:spLocks noGrp="1"/>
          </p:cNvSpPr>
          <p:nvPr>
            <p:ph idx="1"/>
          </p:nvPr>
        </p:nvSpPr>
        <p:spPr>
          <a:xfrm>
            <a:off x="741680" y="1416050"/>
            <a:ext cx="10708640" cy="1266825"/>
          </a:xfrm>
        </p:spPr>
        <p:txBody>
          <a:bodyPr>
            <a:noAutofit/>
          </a:bodyPr>
          <a:lstStyle/>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Aitchison（2002:167-172）将追溯语言起源的方法归纳出三种：亲属比较法、地区比较法、相似点比较法</a:t>
            </a:r>
            <a:r>
              <a:rPr lang="zh-CN" sz="2400" dirty="0"/>
              <a:t>。</a:t>
            </a:r>
            <a:endParaRPr lang="zh-CN" sz="2400" dirty="0"/>
          </a:p>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endParaRPr lang="zh-CN" sz="2400" dirty="0"/>
          </a:p>
        </p:txBody>
      </p:sp>
      <p:sp>
        <p:nvSpPr>
          <p:cNvPr id="3" name="文本框 2"/>
          <p:cNvSpPr txBox="1"/>
          <p:nvPr/>
        </p:nvSpPr>
        <p:spPr>
          <a:xfrm>
            <a:off x="772160" y="2519680"/>
            <a:ext cx="5953125" cy="4338320"/>
          </a:xfrm>
          <a:prstGeom prst="rect">
            <a:avLst/>
          </a:prstGeom>
          <a:noFill/>
        </p:spPr>
        <p:txBody>
          <a:bodyPr wrap="square" rtlCol="0">
            <a:spAutoFit/>
          </a:bodyPr>
          <a:p>
            <a:pPr indent="609600" fontAlgn="auto">
              <a:lnSpc>
                <a:spcPct val="150000"/>
              </a:lnSpc>
              <a:extLst>
                <a:ext uri="{35155182-B16C-46BC-9424-99874614C6A1}">
                  <wpsdc:indentchars xmlns:wpsdc="http://www.wps.cn/officeDocument/2017/drawingmlCustomData" val="200" checksum="4158780845"/>
                </a:ext>
              </a:extLst>
            </a:pPr>
            <a:r>
              <a:rPr sz="2400" b="1" dirty="0">
                <a:solidFill>
                  <a:schemeClr val="accent1"/>
                </a:solidFill>
                <a:latin typeface="Microsoft YaHei UI" panose="020B0503020204020204" pitchFamily="34" charset="-122"/>
                <a:ea typeface="Microsoft YaHei UI" panose="020B0503020204020204" pitchFamily="34" charset="-122"/>
                <a:sym typeface="+mn-ea"/>
              </a:rPr>
              <a:t>亲属比较法</a:t>
            </a:r>
            <a:r>
              <a:rPr sz="2400" dirty="0">
                <a:solidFill>
                  <a:schemeClr val="accent1"/>
                </a:solidFill>
                <a:latin typeface="Microsoft YaHei UI" panose="020B0503020204020204" pitchFamily="34" charset="-122"/>
                <a:ea typeface="Microsoft YaHei UI" panose="020B0503020204020204" pitchFamily="34" charset="-122"/>
                <a:sym typeface="+mn-ea"/>
              </a:rPr>
              <a:t>主要是通比较不同语言中同源词来确定这些语言的亲疏关系（Aitchison 2002：167）。这种方法最适合探究不同分支语言的共同特征来确定一个语系的存在，但它的缺陷是只能构拟出1万年前的原始语，在这之前语言的情况无法知晓（Aitchison，2002:168）。</a:t>
            </a:r>
            <a:endParaRPr sz="2400" dirty="0">
              <a:solidFill>
                <a:schemeClr val="accent1"/>
              </a:solidFill>
              <a:latin typeface="Microsoft YaHei UI" panose="020B0503020204020204" pitchFamily="34" charset="-122"/>
              <a:ea typeface="Microsoft YaHei UI" panose="020B0503020204020204" pitchFamily="34" charset="-122"/>
            </a:endParaRPr>
          </a:p>
          <a:p>
            <a:endParaRPr sz="2400" dirty="0">
              <a:solidFill>
                <a:schemeClr val="accent1"/>
              </a:solidFill>
              <a:latin typeface="Microsoft YaHei UI" panose="020B0503020204020204" pitchFamily="34" charset="-122"/>
              <a:ea typeface="Microsoft YaHei UI" panose="020B0503020204020204" pitchFamily="34" charset="-122"/>
            </a:endParaRPr>
          </a:p>
        </p:txBody>
      </p:sp>
      <p:sp>
        <p:nvSpPr>
          <p:cNvPr id="4" name="文本框 3"/>
          <p:cNvSpPr txBox="1"/>
          <p:nvPr/>
        </p:nvSpPr>
        <p:spPr>
          <a:xfrm>
            <a:off x="7385685" y="3317875"/>
            <a:ext cx="4064635" cy="1568450"/>
          </a:xfrm>
          <a:prstGeom prst="rect">
            <a:avLst/>
          </a:prstGeom>
          <a:solidFill>
            <a:schemeClr val="accent2">
              <a:lumMod val="20000"/>
              <a:lumOff val="80000"/>
            </a:schemeClr>
          </a:solidFill>
        </p:spPr>
        <p:txBody>
          <a:bodyPr wrap="square" rtlCol="0">
            <a:spAutoFit/>
          </a:bodyPr>
          <a:p>
            <a:r>
              <a:rPr lang="zh-CN" altLang="en-US" sz="2400">
                <a:latin typeface="华文新魏" panose="02010800040101010101" charset="-122"/>
                <a:ea typeface="华文新魏" panose="02010800040101010101" charset="-122"/>
                <a:cs typeface="华文新魏" panose="02010800040101010101" charset="-122"/>
              </a:rPr>
              <a:t>萨摩亚语</a:t>
            </a:r>
            <a:r>
              <a:rPr lang="en-US" altLang="zh-CN" sz="2400">
                <a:latin typeface="华文新魏" panose="02010800040101010101" charset="-122"/>
                <a:ea typeface="华文新魏" panose="02010800040101010101" charset="-122"/>
                <a:cs typeface="华文新魏" panose="02010800040101010101" charset="-122"/>
              </a:rPr>
              <a:t>     </a:t>
            </a:r>
            <a:r>
              <a:rPr lang="zh-CN" altLang="en-US" sz="2400">
                <a:latin typeface="华文新魏" panose="02010800040101010101" charset="-122"/>
                <a:ea typeface="华文新魏" panose="02010800040101010101" charset="-122"/>
                <a:cs typeface="华文新魏" panose="02010800040101010101" charset="-122"/>
              </a:rPr>
              <a:t>夏威夷语</a:t>
            </a:r>
            <a:endParaRPr lang="zh-CN" altLang="en-US" sz="2400">
              <a:latin typeface="华文新魏" panose="02010800040101010101" charset="-122"/>
              <a:ea typeface="华文新魏" panose="02010800040101010101" charset="-122"/>
              <a:cs typeface="华文新魏" panose="02010800040101010101" charset="-122"/>
            </a:endParaRPr>
          </a:p>
          <a:p>
            <a:r>
              <a:rPr lang="zh-CN" altLang="en-US" sz="2400">
                <a:latin typeface="华文新魏" panose="02010800040101010101" charset="-122"/>
                <a:ea typeface="华文新魏" panose="02010800040101010101" charset="-122"/>
                <a:cs typeface="华文新魏" panose="02010800040101010101" charset="-122"/>
              </a:rPr>
              <a:t>     Ufi                </a:t>
            </a:r>
            <a:r>
              <a:rPr lang="en-US" altLang="zh-CN" sz="2400">
                <a:latin typeface="华文新魏" panose="02010800040101010101" charset="-122"/>
                <a:ea typeface="华文新魏" panose="02010800040101010101" charset="-122"/>
                <a:cs typeface="华文新魏" panose="02010800040101010101" charset="-122"/>
              </a:rPr>
              <a:t> </a:t>
            </a:r>
            <a:r>
              <a:rPr lang="zh-CN" altLang="en-US" sz="2400">
                <a:latin typeface="华文新魏" panose="02010800040101010101" charset="-122"/>
                <a:ea typeface="华文新魏" panose="02010800040101010101" charset="-122"/>
                <a:cs typeface="华文新魏" panose="02010800040101010101" charset="-122"/>
              </a:rPr>
              <a:t>uhi     </a:t>
            </a:r>
            <a:r>
              <a:rPr lang="en-US" altLang="zh-CN" sz="2400">
                <a:latin typeface="华文新魏" panose="02010800040101010101" charset="-122"/>
                <a:ea typeface="华文新魏" panose="02010800040101010101" charset="-122"/>
                <a:cs typeface="华文新魏" panose="02010800040101010101" charset="-122"/>
              </a:rPr>
              <a:t>      </a:t>
            </a:r>
            <a:r>
              <a:rPr lang="zh-CN" altLang="en-US" sz="2400">
                <a:latin typeface="华文新魏" panose="02010800040101010101" charset="-122"/>
                <a:ea typeface="华文新魏" panose="02010800040101010101" charset="-122"/>
                <a:cs typeface="华文新魏" panose="02010800040101010101" charset="-122"/>
              </a:rPr>
              <a:t>洋芋</a:t>
            </a:r>
            <a:endParaRPr lang="zh-CN" altLang="en-US" sz="2400">
              <a:latin typeface="华文新魏" panose="02010800040101010101" charset="-122"/>
              <a:ea typeface="华文新魏" panose="02010800040101010101" charset="-122"/>
              <a:cs typeface="华文新魏" panose="02010800040101010101" charset="-122"/>
            </a:endParaRPr>
          </a:p>
          <a:p>
            <a:r>
              <a:rPr lang="zh-CN" altLang="en-US" sz="2400">
                <a:latin typeface="华文新魏" panose="02010800040101010101" charset="-122"/>
                <a:ea typeface="华文新魏" panose="02010800040101010101" charset="-122"/>
                <a:cs typeface="华文新魏" panose="02010800040101010101" charset="-122"/>
              </a:rPr>
              <a:t>     Afi                </a:t>
            </a:r>
            <a:r>
              <a:rPr lang="en-US" altLang="zh-CN" sz="2400">
                <a:latin typeface="华文新魏" panose="02010800040101010101" charset="-122"/>
                <a:ea typeface="华文新魏" panose="02010800040101010101" charset="-122"/>
                <a:cs typeface="华文新魏" panose="02010800040101010101" charset="-122"/>
              </a:rPr>
              <a:t> </a:t>
            </a:r>
            <a:r>
              <a:rPr lang="zh-CN" altLang="en-US" sz="2400">
                <a:latin typeface="华文新魏" panose="02010800040101010101" charset="-122"/>
                <a:ea typeface="华文新魏" panose="02010800040101010101" charset="-122"/>
                <a:cs typeface="华文新魏" panose="02010800040101010101" charset="-122"/>
              </a:rPr>
              <a:t>ahi     </a:t>
            </a:r>
            <a:r>
              <a:rPr lang="en-US" altLang="zh-CN" sz="2400">
                <a:latin typeface="华文新魏" panose="02010800040101010101" charset="-122"/>
                <a:ea typeface="华文新魏" panose="02010800040101010101" charset="-122"/>
                <a:cs typeface="华文新魏" panose="02010800040101010101" charset="-122"/>
              </a:rPr>
              <a:t>        </a:t>
            </a:r>
            <a:r>
              <a:rPr lang="zh-CN" altLang="en-US" sz="2400">
                <a:latin typeface="华文新魏" panose="02010800040101010101" charset="-122"/>
                <a:ea typeface="华文新魏" panose="02010800040101010101" charset="-122"/>
                <a:cs typeface="华文新魏" panose="02010800040101010101" charset="-122"/>
              </a:rPr>
              <a:t>火</a:t>
            </a:r>
            <a:endParaRPr lang="zh-CN" altLang="en-US" sz="2400">
              <a:latin typeface="华文新魏" panose="02010800040101010101" charset="-122"/>
              <a:ea typeface="华文新魏" panose="02010800040101010101" charset="-122"/>
              <a:cs typeface="华文新魏" panose="02010800040101010101" charset="-122"/>
            </a:endParaRPr>
          </a:p>
          <a:p>
            <a:r>
              <a:rPr lang="zh-CN" altLang="en-US" sz="2400">
                <a:latin typeface="华文新魏" panose="02010800040101010101" charset="-122"/>
                <a:ea typeface="华文新魏" panose="02010800040101010101" charset="-122"/>
                <a:cs typeface="华文新魏" panose="02010800040101010101" charset="-122"/>
              </a:rPr>
              <a:t>     Faa              </a:t>
            </a:r>
            <a:r>
              <a:rPr lang="en-US" altLang="zh-CN" sz="2400">
                <a:latin typeface="华文新魏" panose="02010800040101010101" charset="-122"/>
                <a:ea typeface="华文新魏" panose="02010800040101010101" charset="-122"/>
                <a:cs typeface="华文新魏" panose="02010800040101010101" charset="-122"/>
              </a:rPr>
              <a:t> </a:t>
            </a:r>
            <a:r>
              <a:rPr lang="zh-CN" altLang="en-US" sz="2400">
                <a:latin typeface="华文新魏" panose="02010800040101010101" charset="-122"/>
                <a:ea typeface="华文新魏" panose="02010800040101010101" charset="-122"/>
                <a:cs typeface="华文新魏" panose="02010800040101010101" charset="-122"/>
              </a:rPr>
              <a:t> haa       </a:t>
            </a:r>
            <a:r>
              <a:rPr lang="en-US" altLang="zh-CN" sz="2400">
                <a:latin typeface="华文新魏" panose="02010800040101010101" charset="-122"/>
                <a:ea typeface="华文新魏" panose="02010800040101010101" charset="-122"/>
                <a:cs typeface="华文新魏" panose="02010800040101010101" charset="-122"/>
              </a:rPr>
              <a:t>     </a:t>
            </a:r>
            <a:r>
              <a:rPr lang="zh-CN" altLang="en-US" sz="2400">
                <a:latin typeface="华文新魏" panose="02010800040101010101" charset="-122"/>
                <a:ea typeface="华文新魏" panose="02010800040101010101" charset="-122"/>
                <a:cs typeface="华文新魏" panose="02010800040101010101" charset="-122"/>
              </a:rPr>
              <a:t>四</a:t>
            </a:r>
            <a:endParaRPr lang="zh-CN" altLang="en-US" sz="2400">
              <a:latin typeface="华文新魏" panose="02010800040101010101" charset="-122"/>
              <a:ea typeface="华文新魏" panose="02010800040101010101" charset="-122"/>
              <a:cs typeface="华文新魏" panose="0201080004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1.4</a:t>
            </a:r>
            <a:r>
              <a:rPr lang="zh-CN" altLang="en-US" dirty="0"/>
              <a:t> 追溯原始母语的方法有哪些？</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28446" y="343927"/>
            <a:ext cx="914400" cy="914400"/>
          </a:xfrm>
          <a:prstGeom prst="rect">
            <a:avLst/>
          </a:prstGeom>
        </p:spPr>
      </p:pic>
      <p:sp>
        <p:nvSpPr>
          <p:cNvPr id="6" name="内容占位符 5"/>
          <p:cNvSpPr>
            <a:spLocks noGrp="1"/>
          </p:cNvSpPr>
          <p:nvPr>
            <p:ph idx="1"/>
          </p:nvPr>
        </p:nvSpPr>
        <p:spPr>
          <a:xfrm>
            <a:off x="741680" y="1416293"/>
            <a:ext cx="10708640" cy="5075947"/>
          </a:xfrm>
        </p:spPr>
        <p:txBody>
          <a:bodyPr>
            <a:noAutofit/>
          </a:bodyPr>
          <a:lstStyle/>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b="1" dirty="0"/>
              <a:t>地区比较法</a:t>
            </a:r>
            <a:r>
              <a:rPr sz="2400" dirty="0"/>
              <a:t>可以追溯到3万年前的原始语。它旨在通过探究大面积区域里稳定并且独立的语言特征，来研究一些主导某种系统的语言特征在世界语言中分布情况的原则。Aitchison（172）指出，所有的语言都可以用来表达想要表达的情感，并且具有相似的基本特点，所以世界上所有的语言都是平等的。这样一来，这些古老的语言特征就谈不上是起源，它们只是另外的一些不同的表达而已。这种方法自提出以来备受争议，并没有得到比较完整的评价，其正误只能由更多的研究来评判。</a:t>
            </a:r>
            <a:endParaRPr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1.4</a:t>
            </a:r>
            <a:r>
              <a:rPr lang="zh-CN" altLang="en-US" dirty="0"/>
              <a:t> 追溯原始母语的方法有哪些？</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28446" y="343927"/>
            <a:ext cx="914400" cy="914400"/>
          </a:xfrm>
          <a:prstGeom prst="rect">
            <a:avLst/>
          </a:prstGeom>
        </p:spPr>
      </p:pic>
      <p:sp>
        <p:nvSpPr>
          <p:cNvPr id="6" name="内容占位符 5"/>
          <p:cNvSpPr>
            <a:spLocks noGrp="1"/>
          </p:cNvSpPr>
          <p:nvPr>
            <p:ph idx="1"/>
          </p:nvPr>
        </p:nvSpPr>
        <p:spPr>
          <a:xfrm>
            <a:off x="741680" y="1416293"/>
            <a:ext cx="10708640" cy="5075947"/>
          </a:xfrm>
        </p:spPr>
        <p:txBody>
          <a:bodyPr>
            <a:noAutofit/>
          </a:bodyPr>
          <a:lstStyle/>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b="1" dirty="0"/>
              <a:t>相似点比较法</a:t>
            </a:r>
            <a:r>
              <a:rPr sz="2400" dirty="0"/>
              <a:t>，通过比较两个相似的词或其他语言特征来追溯语言的共同起源。研究者从两种语言中（也许它们表面上毫不相关），找出词形</a:t>
            </a:r>
            <a:r>
              <a:rPr lang="zh-CN" sz="2400" dirty="0"/>
              <a:t>、</a:t>
            </a:r>
            <a:r>
              <a:rPr sz="2400" dirty="0"/>
              <a:t>语音或词义等某一方面的相似点，据此建立这些语言的亲属关系，从而构拟出所有语言的共同原始母语（袁眉 2009）。很多学者采用这种方法，找出不同语族之间共有的同源词根，因此相信世界上所有的语言有一个共同的祖先。但Aitchison对此并不赞同，因为这种方法忽略了语言间的偶然性以及语音的演变规律。</a:t>
            </a:r>
            <a:endParaRPr sz="2400" dirty="0"/>
          </a:p>
        </p:txBody>
      </p:sp>
    </p:spTree>
  </p:cSld>
  <p:clrMapOvr>
    <a:masterClrMapping/>
  </p:clrMapOvr>
</p:sld>
</file>

<file path=ppt/tags/tag1.xml><?xml version="1.0" encoding="utf-8"?>
<p:tagLst xmlns:p="http://schemas.openxmlformats.org/presentationml/2006/main">
  <p:tag name="TABLE_ENDDRAG_ORIGIN_RECT" val="422*349"/>
  <p:tag name="TABLE_ENDDRAG_RECT" val="91*126*422*349"/>
</p:tagLst>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0</TotalTime>
  <Words>2828</Words>
  <Application>WPS 演示</Application>
  <PresentationFormat>宽屏</PresentationFormat>
  <Paragraphs>86</Paragraphs>
  <Slides>14</Slides>
  <Notes>17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14</vt:i4>
      </vt:variant>
    </vt:vector>
  </HeadingPairs>
  <TitlesOfParts>
    <vt:vector size="25" baseType="lpstr">
      <vt:lpstr>Arial</vt:lpstr>
      <vt:lpstr>宋体</vt:lpstr>
      <vt:lpstr>Wingdings</vt:lpstr>
      <vt:lpstr>Microsoft YaHei UI</vt:lpstr>
      <vt:lpstr>Corbel</vt:lpstr>
      <vt:lpstr>Tahoma</vt:lpstr>
      <vt:lpstr>华文新魏</vt:lpstr>
      <vt:lpstr>Times New Roman</vt:lpstr>
      <vt:lpstr>微软雅黑</vt:lpstr>
      <vt:lpstr>Arial Unicode MS</vt:lpstr>
      <vt:lpstr>基础</vt:lpstr>
      <vt:lpstr>1. 追根溯源说语言</vt:lpstr>
      <vt:lpstr>目录</vt:lpstr>
      <vt:lpstr>1.1 故事缘起</vt:lpstr>
      <vt:lpstr>1.2 故事引发的思考 </vt:lpstr>
      <vt:lpstr>1.3 追溯原始母语有哪些路径？</vt:lpstr>
      <vt:lpstr>1.4 追溯原始母语的方法有哪些？</vt:lpstr>
      <vt:lpstr>1.4 追溯原始母语的方法有哪些？</vt:lpstr>
      <vt:lpstr>1.4 追溯原始母语的方法有哪些？</vt:lpstr>
      <vt:lpstr>1.4 追溯原始母语的方法有哪些？</vt:lpstr>
      <vt:lpstr>1.5 语言起源假说有了哪些发现？</vt:lpstr>
      <vt:lpstr>1.5 语言起源假说有了哪些发现？</vt:lpstr>
      <vt:lpstr>1.5 语言起源假说有了哪些发现？</vt:lpstr>
      <vt:lpstr>1.6 结语</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youfangxiao</cp:lastModifiedBy>
  <cp:revision>57</cp:revision>
  <dcterms:created xsi:type="dcterms:W3CDTF">2021-12-20T02:23:00Z</dcterms:created>
  <dcterms:modified xsi:type="dcterms:W3CDTF">2021-12-27T02:52:37Z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2A9BF318756047C3B39D05C712B42F30</vt:lpwstr>
  </property>
  <property fmtid="{D5CDD505-2E9C-101B-9397-08002B2CF9AE}" pid="3" name="KSOProductBuildVer">
    <vt:lpwstr>2052-11.1.0.11194</vt:lpwstr>
  </property>
</Properties>
</file>